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bold.fntdata"/><Relationship Id="rId14" Type="http://schemas.openxmlformats.org/officeDocument/2006/relationships/slide" Target="slides/slide10.xml"/><Relationship Id="rId36" Type="http://schemas.openxmlformats.org/officeDocument/2006/relationships/font" Target="fonts/Roboto-regular.fntdata"/><Relationship Id="rId17" Type="http://schemas.openxmlformats.org/officeDocument/2006/relationships/slide" Target="slides/slide13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2.xml"/><Relationship Id="rId38" Type="http://schemas.openxmlformats.org/officeDocument/2006/relationships/font" Target="fonts/Roboto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7c69ba7d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7c69ba7d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6af9ec194_0_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6af9ec19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787b2c3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787b2c3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af9ec194_0_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af9ec19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79992a9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79992a9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af9ec194_0_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6af9ec19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e905dc00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7e905dc0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c69ba7d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7c69ba7d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af9ec194_0_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af9ec19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79992a9c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79992a9c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4fcf605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4fcf605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6af9ec194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6af9ec19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795ab0c2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795ab0c2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6af9ec194_0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6af9ec19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9619ae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79619ae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6af9ec194_0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6af9ec19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7c69ba7d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7c69ba7d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00777adb0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00777adb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050956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050956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705095649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70509564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e4fcf605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e4fcf605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e516743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e516743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b17fa483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b17fa4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7c69ba7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7c69ba7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0777adb0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0777ad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95ab0c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795ab0c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6b17fa483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6b17fa48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10.jpg"/><Relationship Id="rId10" Type="http://schemas.openxmlformats.org/officeDocument/2006/relationships/image" Target="../media/image16.png"/><Relationship Id="rId9" Type="http://schemas.openxmlformats.org/officeDocument/2006/relationships/image" Target="../media/image9.png"/><Relationship Id="rId5" Type="http://schemas.openxmlformats.org/officeDocument/2006/relationships/image" Target="../media/image28.jpg"/><Relationship Id="rId6" Type="http://schemas.openxmlformats.org/officeDocument/2006/relationships/image" Target="../media/image25.jp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omjudge.bath.ac.uk/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UKIEPC</a:t>
            </a:r>
            <a:r>
              <a:rPr lang="en"/>
              <a:t> </a:t>
            </a:r>
            <a:r>
              <a:rPr lang="en">
                <a:solidFill>
                  <a:srgbClr val="FFFFFF"/>
                </a:solidFill>
              </a:rPr>
              <a:t>2017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solution outlines</a:t>
            </a:r>
            <a:br>
              <a:rPr lang="en"/>
            </a:br>
            <a:r>
              <a:rPr lang="en"/>
              <a:t>rgl@google.com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950" y="2035318"/>
            <a:ext cx="1003025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75" y="2035325"/>
            <a:ext cx="1003000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0" y="1233175"/>
            <a:ext cx="4580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 - Deranging Hat</a:t>
            </a:r>
            <a:endParaRPr/>
          </a:p>
        </p:txBody>
      </p:sp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71 </a:t>
            </a:r>
            <a:r>
              <a:rPr lang="en"/>
              <a:t>correct • solved at: </a:t>
            </a:r>
            <a:r>
              <a:rPr b="1" lang="en"/>
              <a:t>00:09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PrimeGoal</a:t>
            </a:r>
            <a:r>
              <a:rPr lang="en" sz="1400"/>
              <a:t> 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142" name="Google Shape;142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Generate a sorting network to “un-sort” an array back into its original state.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at most 10 * MAX_N swaps.</a:t>
            </a:r>
            <a:endParaRPr sz="1400"/>
          </a:p>
        </p:txBody>
      </p:sp>
      <p:pic>
        <p:nvPicPr>
          <p:cNvPr descr="artwork.png"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052" y="79950"/>
            <a:ext cx="1504595" cy="177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Data structures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Permutations</a:t>
            </a:r>
            <a:endParaRPr sz="1400"/>
          </a:p>
        </p:txBody>
      </p:sp>
      <p:sp>
        <p:nvSpPr>
          <p:cNvPr id="149" name="Google Shape;149;p2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Deranging Hat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" name="Google Shape;150;p2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51" name="Google Shape;151;p2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52" name="Google Shape;152;p2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The mapping from the sorted string to the original string is a permutation.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Because, in a permutation, every vertex has one in-edge and one out-edge, a permutation graph is a set of disjoint cycles.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we need to move [0] to [1], [1] to [2], [2] to [3], and [3] to [0],this can be done in N-1 swaps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Swap [2] with [3]          </a:t>
            </a:r>
            <a:r>
              <a:rPr lang="en">
                <a:solidFill>
                  <a:srgbClr val="B7B7B7"/>
                </a:solidFill>
              </a:rPr>
              <a:t>(2 3)     if [2]&gt;[3];     (3 2) otherwise.</a:t>
            </a:r>
            <a:endParaRPr>
              <a:solidFill>
                <a:srgbClr val="B7B7B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Swap [1] with [2]          </a:t>
            </a:r>
            <a:r>
              <a:rPr lang="en">
                <a:solidFill>
                  <a:srgbClr val="B7B7B7"/>
                </a:solidFill>
              </a:rPr>
              <a:t>(1 2)     if [1]&gt;[2];     (2 1) otherwise.</a:t>
            </a:r>
            <a:endParaRPr>
              <a:solidFill>
                <a:srgbClr val="B7B7B7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Swap [0] with [1]          </a:t>
            </a:r>
            <a:r>
              <a:rPr lang="en">
                <a:solidFill>
                  <a:srgbClr val="B7B7B7"/>
                </a:solidFill>
              </a:rPr>
              <a:t>(0 1)     if [0]&gt;[1];     (1 0) otherwise.</a:t>
            </a:r>
            <a:br>
              <a:rPr lang="en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Pitfall: Ordering of letters changes over time. Simulate the swaps on a sorted string to keep track.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list of Departments and the number of students in each.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list of available rooms, their capacities and costs.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Identify the minimum cost to house all of the Departments in separate rooms.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58" name="Google Shape;158;p24"/>
          <p:cNvSpPr txBox="1"/>
          <p:nvPr>
            <p:ph type="title"/>
          </p:nvPr>
        </p:nvSpPr>
        <p:spPr>
          <a:xfrm>
            <a:off x="-462725" y="1233175"/>
            <a:ext cx="5402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- Education</a:t>
            </a:r>
            <a:endParaRPr/>
          </a:p>
        </p:txBody>
      </p:sp>
      <p:sp>
        <p:nvSpPr>
          <p:cNvPr id="159" name="Google Shape;159;p24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58 </a:t>
            </a:r>
            <a:r>
              <a:rPr lang="en"/>
              <a:t>correct • solved at: </a:t>
            </a:r>
            <a:r>
              <a:rPr b="1" lang="en"/>
              <a:t>00:36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FakeMaths </a:t>
            </a:r>
            <a:r>
              <a:rPr lang="en" sz="1400"/>
              <a:t>(Cambridge)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pic>
        <p:nvPicPr>
          <p:cNvPr descr="artwork.png"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414" y="79950"/>
            <a:ext cx="2211646" cy="17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 matching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Assignment problem</a:t>
            </a:r>
            <a:endParaRPr sz="1400"/>
          </a:p>
        </p:txBody>
      </p:sp>
      <p:sp>
        <p:nvSpPr>
          <p:cNvPr id="166" name="Google Shape;166;p25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Education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7" name="Google Shape;167;p25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68" name="Google Shape;168;p25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69" name="Google Shape;169;p25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Greedy: keep putting the largest unassigned class in the cheapest building available.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works because for any two class sizes A &lt; B, the choice of buildings for B is a subset of the choice for A with identical scores.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Implementation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Keep two sorted sets of buildings, both initially full: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 (sorted by price first)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 (sorted by size first)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Iterate through classes C in decreasing order of size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While the max element of S is too large, delete from S and P.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Remove the smallest element of P and assign it to C.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work.png"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247" y="66625"/>
            <a:ext cx="1963705" cy="194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>
            <p:ph type="title"/>
          </p:nvPr>
        </p:nvSpPr>
        <p:spPr>
          <a:xfrm>
            <a:off x="-67525" y="1233175"/>
            <a:ext cx="47721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 - Flipping Coins</a:t>
            </a:r>
            <a:endParaRPr/>
          </a:p>
        </p:txBody>
      </p:sp>
      <p:sp>
        <p:nvSpPr>
          <p:cNvPr id="176" name="Google Shape;176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N coins face-down.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You must pick up a single coin and flip it randomly, exactly K times.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If you can choose the next coin to flip, what’s the maximum expected number of coins heads-up at the end?</a:t>
            </a:r>
            <a:endParaRPr/>
          </a:p>
        </p:txBody>
      </p:sp>
      <p:sp>
        <p:nvSpPr>
          <p:cNvPr id="177" name="Google Shape;177;p26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49 </a:t>
            </a:r>
            <a:r>
              <a:rPr lang="en"/>
              <a:t>correct • solved at: </a:t>
            </a:r>
            <a:r>
              <a:rPr b="1" lang="en"/>
              <a:t>00</a:t>
            </a:r>
            <a:r>
              <a:rPr b="1" lang="en"/>
              <a:t>:16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Me[N]ta∭ca</a:t>
            </a:r>
            <a:r>
              <a:rPr lang="en" sz="1400"/>
              <a:t> (Cambridge)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Combinatorics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Personal finance</a:t>
            </a:r>
            <a:endParaRPr sz="1400"/>
          </a:p>
        </p:txBody>
      </p:sp>
      <p:sp>
        <p:nvSpPr>
          <p:cNvPr id="183" name="Google Shape;183;p2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Flipping Coins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4" name="Google Shape;184;p2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85" name="Google Shape;185;p2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86" name="Google Shape;186;p27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Dynamic programming state: {</a:t>
            </a:r>
            <a:r>
              <a:rPr b="1" lang="en" sz="1400"/>
              <a:t>head_count</a:t>
            </a:r>
            <a:r>
              <a:rPr lang="en" sz="1400"/>
              <a:t>, </a:t>
            </a:r>
            <a:r>
              <a:rPr b="1" lang="en" sz="1400"/>
              <a:t>flips_left</a:t>
            </a:r>
            <a:r>
              <a:rPr lang="en" sz="1400"/>
              <a:t>}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If we have no flips left, the answer is the number of heads we have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f(h, 0) = h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If at least one tail is left, flipping it gives a 50% chance of 1 extra head, or a 50% chance of nothing changing.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f(h, k) = 0.5 * f(h+1,k-1) + 0.5 * f(h, k-1)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Otherwise, it’s necessary to flip a head and have a 50% chance of </a:t>
            </a:r>
            <a:r>
              <a:rPr i="1" lang="en" sz="1400"/>
              <a:t>reducing</a:t>
            </a:r>
            <a:r>
              <a:rPr lang="en" sz="1400"/>
              <a:t> the score.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f(N, k) = 0.5 * f(N,k-1) + 0.5 * f(N-1,k-1)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f(N, k) = N - 0.5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Combinatorics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Personal finance</a:t>
            </a:r>
            <a:endParaRPr sz="1400"/>
          </a:p>
        </p:txBody>
      </p:sp>
      <p:sp>
        <p:nvSpPr>
          <p:cNvPr id="192" name="Google Shape;192;p2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Flipping Coins - Solution (alternative)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p2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94" name="Google Shape;194;p2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95" name="Google Shape;195;p2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Either we make </a:t>
            </a:r>
            <a:r>
              <a:rPr b="1" lang="en" sz="1400"/>
              <a:t>fewer</a:t>
            </a:r>
            <a:r>
              <a:rPr lang="en" sz="1400"/>
              <a:t> successful flips to heads (X) than N, or a </a:t>
            </a:r>
            <a:r>
              <a:rPr b="1" lang="en" sz="1400"/>
              <a:t>greater or equal</a:t>
            </a:r>
            <a:r>
              <a:rPr lang="en" sz="1400"/>
              <a:t> amount of flips.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If we made </a:t>
            </a:r>
            <a:r>
              <a:rPr b="1" lang="en" sz="1400"/>
              <a:t>fewer</a:t>
            </a:r>
            <a:r>
              <a:rPr lang="en" sz="1400"/>
              <a:t>, we’ll have X heads at the end.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And there are </a:t>
            </a:r>
            <a:r>
              <a:rPr b="1" lang="en"/>
              <a:t>N choose X</a:t>
            </a:r>
            <a:r>
              <a:rPr lang="en"/>
              <a:t> ways of getting there.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Otherwise, the answer depends on the final flip.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If successful (result = N), there are </a:t>
            </a:r>
            <a:r>
              <a:rPr b="1" lang="en"/>
              <a:t>N-1 choose X-1 </a:t>
            </a:r>
            <a:r>
              <a:rPr lang="en"/>
              <a:t>ways.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If unsuccessful (result = N-1), there are </a:t>
            </a:r>
            <a:r>
              <a:rPr b="1" lang="en"/>
              <a:t>N-1 choose X </a:t>
            </a:r>
            <a:r>
              <a:rPr lang="en"/>
              <a:t>ways.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Add the possible ways up for all X, and divide by </a:t>
            </a:r>
            <a:r>
              <a:rPr b="1" lang="en" sz="1400"/>
              <a:t>2</a:t>
            </a:r>
            <a:r>
              <a:rPr b="1" baseline="30000" lang="en" sz="1400"/>
              <a:t>K</a:t>
            </a:r>
            <a:r>
              <a:rPr lang="en" sz="1400"/>
              <a:t>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 - GentleBots</a:t>
            </a:r>
            <a:endParaRPr/>
          </a:p>
        </p:txBody>
      </p:sp>
      <p:sp>
        <p:nvSpPr>
          <p:cNvPr id="201" name="Google Shape;201;p2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33 </a:t>
            </a:r>
            <a:r>
              <a:rPr lang="en"/>
              <a:t>correct • solved at: </a:t>
            </a:r>
            <a:r>
              <a:rPr b="1" lang="en"/>
              <a:t>01:19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PrimeGoal </a:t>
            </a:r>
            <a:r>
              <a:rPr lang="en" sz="1400"/>
              <a:t>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Kiril</a:t>
            </a:r>
            <a:endParaRPr/>
          </a:p>
        </p:txBody>
      </p:sp>
      <p:sp>
        <p:nvSpPr>
          <p:cNvPr id="202" name="Google Shape;202;p2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polite robots need to navigate from points A to B without bumping into each other.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any list of moves that accomplish this in no more than 7000 steps.</a:t>
            </a:r>
            <a:endParaRPr sz="1400"/>
          </a:p>
        </p:txBody>
      </p:sp>
      <p:pic>
        <p:nvPicPr>
          <p:cNvPr descr="artwork.png" id="203" name="Google Shape;2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277" y="66642"/>
            <a:ext cx="1593720" cy="19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Ad-hoc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Escape problem</a:t>
            </a:r>
            <a:endParaRPr sz="1400"/>
          </a:p>
        </p:txBody>
      </p:sp>
      <p:sp>
        <p:nvSpPr>
          <p:cNvPr id="209" name="Google Shape;209;p3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GentleBots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0" name="Google Shape;210;p3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11" name="Google Shape;211;p3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12" name="Google Shape;212;p3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Many strategies that work. Most have edge cases -- it’s very easy to accidentally get stuck in a loop.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An easy-to-implement one: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Move both robots towards their goals repeatedly.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the robots collide, undo the last move, pick a random robot and move it in a random direction instead.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Other approaches that work: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 one robot’s path, then plan the other path around it.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Resolve conflicts with a small depth-first-search.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Maximum flow!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/>
              <a:t> - Hiker Safety</a:t>
            </a:r>
            <a:endParaRPr/>
          </a:p>
        </p:txBody>
      </p:sp>
      <p:sp>
        <p:nvSpPr>
          <p:cNvPr id="218" name="Google Shape;218;p31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6 </a:t>
            </a:r>
            <a:r>
              <a:rPr lang="en"/>
              <a:t>correct • solved at: </a:t>
            </a:r>
            <a:r>
              <a:rPr b="1" lang="en"/>
              <a:t>02:32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FakeMaths </a:t>
            </a:r>
            <a:r>
              <a:rPr lang="en" sz="1400"/>
              <a:t>(Cambridge)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219" name="Google Shape;219;p3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one-dimensional track we need to move people along.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Everyone has a specific minimum and maximum distance they need to keep to their neighbour.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Once someone reaches the end of the track, their constraints don’t matter any more.</a:t>
            </a:r>
            <a:endParaRPr sz="1400"/>
          </a:p>
        </p:txBody>
      </p:sp>
      <p:pic>
        <p:nvPicPr>
          <p:cNvPr descr="artwork.png"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315" y="173225"/>
            <a:ext cx="2081620" cy="17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UKIEPC Names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Organisers:</a:t>
            </a:r>
            <a:r>
              <a:rPr b="1" lang="en"/>
              <a:t> Max Wilson</a:t>
            </a:r>
            <a:r>
              <a:rPr lang="en"/>
              <a:t>, </a:t>
            </a:r>
            <a:r>
              <a:rPr b="1" lang="en"/>
              <a:t>James Davenport</a:t>
            </a:r>
            <a:r>
              <a:rPr lang="en"/>
              <a:t>,</a:t>
            </a:r>
            <a:r>
              <a:rPr b="1" lang="en"/>
              <a:t> Rachid Hourizi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Writers: </a:t>
            </a:r>
            <a:r>
              <a:rPr b="1" lang="en"/>
              <a:t>Robin Lee, Jim Grimmett, Kiril Dichev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Reviewers: </a:t>
            </a:r>
            <a:r>
              <a:rPr b="1" lang="en"/>
              <a:t>Ian Pratt-Hartmann, Sander Alewijnse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Infrastructure: </a:t>
            </a:r>
            <a:r>
              <a:rPr b="1" lang="en"/>
              <a:t>Neil Francis</a:t>
            </a:r>
            <a:r>
              <a:rPr lang="en"/>
              <a:t>,</a:t>
            </a:r>
            <a:r>
              <a:rPr b="1" lang="en"/>
              <a:t> Matt Richards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Illustrator: </a:t>
            </a:r>
            <a:r>
              <a:rPr b="1" lang="en"/>
              <a:t>Lisa Abose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pointers</a:t>
            </a:r>
            <a:endParaRPr sz="1400"/>
          </a:p>
        </p:txBody>
      </p:sp>
      <p:sp>
        <p:nvSpPr>
          <p:cNvPr id="226" name="Google Shape;226;p32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Hiker Safety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7" name="Google Shape;227;p32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28" name="Google Shape;228;p32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29" name="Google Shape;229;p32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If we have just two people, greedy works: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 long as either of the two hikers can move without violating constraints, move them forward.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end up with a sequence of moves like AABBABBAB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When there are three or more, solve for adjacent pairs of people and then merge all the solutions together.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Eg. AABAB + CBBC = AACBABC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A hiker is eligible to move whenever they’re first in all lists they appear in. Keep count and update “who’s next” after every move.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- I Work All Day</a:t>
            </a:r>
            <a:endParaRPr/>
          </a:p>
        </p:txBody>
      </p:sp>
      <p:sp>
        <p:nvSpPr>
          <p:cNvPr id="235" name="Google Shape;235;p33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163 </a:t>
            </a:r>
            <a:r>
              <a:rPr lang="en"/>
              <a:t>correct • solved at: </a:t>
            </a:r>
            <a:r>
              <a:rPr b="1" lang="en"/>
              <a:t>00:04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did you do D </a:t>
            </a:r>
            <a:r>
              <a:rPr lang="en" sz="1400"/>
              <a:t>(Cambridge)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236" name="Google Shape;236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tree-chopping machine keeps cutting down an N-height tree into logs of size L, or smaller if necessary.</a:t>
            </a:r>
            <a:br>
              <a:rPr lang="en" sz="1400"/>
            </a:b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example, if N=15, L=4, we get “4 4 4 3”.</a:t>
            </a:r>
            <a:br>
              <a:rPr lang="en"/>
            </a:b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want to make the size of the last log as small as possible.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Given several possible values of L, what’s the best one to use?</a:t>
            </a:r>
            <a:endParaRPr sz="1400"/>
          </a:p>
        </p:txBody>
      </p:sp>
      <p:pic>
        <p:nvPicPr>
          <p:cNvPr descr="artwork.png"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861" y="106600"/>
            <a:ext cx="1438478" cy="17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Modulo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</p:txBody>
      </p:sp>
      <p:sp>
        <p:nvSpPr>
          <p:cNvPr id="243" name="Google Shape;243;p34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 Work All Day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4" name="Google Shape;244;p34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45" name="Google Shape;245;p34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46" name="Google Shape;246;p34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The chopping robot is an over-explained implementation of the modulo function (%).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Map each of the inputs into a tuple (tree % X, X) and sort it using your language’s built-in sort() function.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answer is now the first element in the list.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-124575" y="1233175"/>
            <a:ext cx="4849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 - Just a Minim</a:t>
            </a:r>
            <a:endParaRPr/>
          </a:p>
        </p:txBody>
      </p:sp>
      <p:sp>
        <p:nvSpPr>
          <p:cNvPr id="252" name="Google Shape;252;p3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158 </a:t>
            </a:r>
            <a:r>
              <a:rPr lang="en"/>
              <a:t>correct • solved at: </a:t>
            </a:r>
            <a:r>
              <a:rPr b="1" lang="en"/>
              <a:t>00:06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-= [B]ichael [B] [B]iggins =-</a:t>
            </a:r>
            <a:r>
              <a:rPr lang="en" sz="1400"/>
              <a:t> (DCU)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5"/>
          <p:cNvSpPr txBox="1"/>
          <p:nvPr>
            <p:ph idx="2" type="body"/>
          </p:nvPr>
        </p:nvSpPr>
        <p:spPr>
          <a:xfrm>
            <a:off x="4939500" y="724200"/>
            <a:ext cx="39327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Given are a number of notes in a tune and the length of each of those notes.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length of the tune, in seconds.</a:t>
            </a:r>
            <a:endParaRPr sz="1400"/>
          </a:p>
        </p:txBody>
      </p:sp>
      <p:pic>
        <p:nvPicPr>
          <p:cNvPr descr="artwork.png"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813" y="226975"/>
            <a:ext cx="1489025" cy="1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Floating point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Powers</a:t>
            </a:r>
            <a:endParaRPr sz="1400"/>
          </a:p>
        </p:txBody>
      </p:sp>
      <p:sp>
        <p:nvSpPr>
          <p:cNvPr id="260" name="Google Shape;260;p3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 a Minim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3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62" name="Google Shape;262;p3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63" name="Google Shape;263;p3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Write a function to convert numbers to notes.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Hardcode it, or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Special-case 0 and use f(x) = 1.0 ÷ (double) x for the rest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Iterate through the array calling the function. Accumulate all the answers together at the end.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0" y="1233175"/>
            <a:ext cx="4582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 - Knightsbridge</a:t>
            </a:r>
            <a:endParaRPr/>
          </a:p>
        </p:txBody>
      </p:sp>
      <p:sp>
        <p:nvSpPr>
          <p:cNvPr id="269" name="Google Shape;269;p37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15 </a:t>
            </a:r>
            <a:r>
              <a:rPr lang="en"/>
              <a:t>correct • solved at: </a:t>
            </a:r>
            <a:r>
              <a:rPr b="1" lang="en"/>
              <a:t>02:13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Hello World </a:t>
            </a:r>
            <a:r>
              <a:rPr lang="en" sz="1400"/>
              <a:t>(Edinburgh)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Several buildings each need a crane on top that can lift some given weight.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crane can only be lifted up onto the top of a building if another crane strong enough to lift its weight is already there, or if its weight is 0.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a sequence of distinct cranes to put on top of each building.</a:t>
            </a:r>
            <a:endParaRPr/>
          </a:p>
        </p:txBody>
      </p:sp>
      <p:pic>
        <p:nvPicPr>
          <p:cNvPr descr="artwork.png"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663" y="226975"/>
            <a:ext cx="1704874" cy="1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Disjoint paths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Maximum flow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Directed acyclic graphs</a:t>
            </a:r>
            <a:endParaRPr sz="1400"/>
          </a:p>
        </p:txBody>
      </p:sp>
      <p:sp>
        <p:nvSpPr>
          <p:cNvPr id="277" name="Google Shape;277;p3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Knightsbridge Rises 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8" name="Google Shape;278;p3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79" name="Google Shape;279;p3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80" name="Google Shape;280;p3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Draw a directed graph, adding an edge from crane A to crane B if and only if A.strength ≥ B.weight.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answer will be a set of vertex-disjoint paths through this graph, one for each building, each ending in a crane strong enough for that building.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Classic maximum flow transformation: split every vertex into two virtual halves, “in” and “out”.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Draw an edge between “in” and “out” with unit capacity. This means the vertex can only be used for one path.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Add a sink vertex for each building, an edge from the source to any crane with 0 weight.</a:t>
            </a:r>
            <a:br>
              <a:rPr lang="en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Apply any reasonable max-flow algorithm.</a:t>
            </a:r>
            <a:endParaRPr/>
          </a:p>
        </p:txBody>
      </p:sp>
      <p:sp>
        <p:nvSpPr>
          <p:cNvPr id="281" name="Google Shape;281;p38"/>
          <p:cNvSpPr/>
          <p:nvPr/>
        </p:nvSpPr>
        <p:spPr>
          <a:xfrm>
            <a:off x="67837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8"/>
          <p:cNvSpPr/>
          <p:nvPr/>
        </p:nvSpPr>
        <p:spPr>
          <a:xfrm>
            <a:off x="108772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8"/>
          <p:cNvSpPr/>
          <p:nvPr/>
        </p:nvSpPr>
        <p:spPr>
          <a:xfrm>
            <a:off x="1885375" y="338067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8"/>
          <p:cNvSpPr/>
          <p:nvPr/>
        </p:nvSpPr>
        <p:spPr>
          <a:xfrm>
            <a:off x="2311100" y="338067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5" name="Google Shape;285;p38"/>
          <p:cNvCxnSpPr>
            <a:stCxn id="281" idx="6"/>
            <a:endCxn id="282" idx="2"/>
          </p:cNvCxnSpPr>
          <p:nvPr/>
        </p:nvCxnSpPr>
        <p:spPr>
          <a:xfrm>
            <a:off x="895875" y="3184625"/>
            <a:ext cx="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38"/>
          <p:cNvCxnSpPr>
            <a:stCxn id="283" idx="6"/>
            <a:endCxn id="284" idx="2"/>
          </p:cNvCxnSpPr>
          <p:nvPr/>
        </p:nvCxnSpPr>
        <p:spPr>
          <a:xfrm>
            <a:off x="2102875" y="3489425"/>
            <a:ext cx="20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287" name="Google Shape;287;p38"/>
          <p:cNvSpPr/>
          <p:nvPr/>
        </p:nvSpPr>
        <p:spPr>
          <a:xfrm>
            <a:off x="1278525" y="3836050"/>
            <a:ext cx="217500" cy="217500"/>
          </a:xfrm>
          <a:prstGeom prst="flowChartConnector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8"/>
          <p:cNvSpPr/>
          <p:nvPr/>
        </p:nvSpPr>
        <p:spPr>
          <a:xfrm>
            <a:off x="1687875" y="3836050"/>
            <a:ext cx="217500" cy="217500"/>
          </a:xfrm>
          <a:prstGeom prst="flowChartConnector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9" name="Google Shape;289;p38"/>
          <p:cNvCxnSpPr>
            <a:stCxn id="287" idx="6"/>
            <a:endCxn id="288" idx="2"/>
          </p:cNvCxnSpPr>
          <p:nvPr/>
        </p:nvCxnSpPr>
        <p:spPr>
          <a:xfrm>
            <a:off x="1496025" y="3944800"/>
            <a:ext cx="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38"/>
          <p:cNvCxnSpPr>
            <a:stCxn id="282" idx="4"/>
            <a:endCxn id="287" idx="4"/>
          </p:cNvCxnSpPr>
          <p:nvPr/>
        </p:nvCxnSpPr>
        <p:spPr>
          <a:xfrm flipH="1" rot="-5400000">
            <a:off x="911775" y="3578075"/>
            <a:ext cx="760200" cy="190800"/>
          </a:xfrm>
          <a:prstGeom prst="bentConnector5">
            <a:avLst>
              <a:gd fmla="val 35693" name="adj1"/>
              <a:gd fmla="val -81800" name="adj2"/>
              <a:gd fmla="val 131321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38"/>
          <p:cNvCxnSpPr>
            <a:stCxn id="288" idx="4"/>
            <a:endCxn id="283" idx="4"/>
          </p:cNvCxnSpPr>
          <p:nvPr/>
        </p:nvCxnSpPr>
        <p:spPr>
          <a:xfrm rot="-5400000">
            <a:off x="1667625" y="3727150"/>
            <a:ext cx="455400" cy="197400"/>
          </a:xfrm>
          <a:prstGeom prst="bentConnector5">
            <a:avLst>
              <a:gd fmla="val -52289" name="adj1"/>
              <a:gd fmla="val 175722" name="adj2"/>
              <a:gd fmla="val 73877" name="adj3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p38"/>
          <p:cNvCxnSpPr>
            <a:stCxn id="282" idx="6"/>
            <a:endCxn id="283" idx="2"/>
          </p:cNvCxnSpPr>
          <p:nvPr/>
        </p:nvCxnSpPr>
        <p:spPr>
          <a:xfrm>
            <a:off x="1305225" y="3184625"/>
            <a:ext cx="580200" cy="304800"/>
          </a:xfrm>
          <a:prstGeom prst="bentConnector3">
            <a:avLst>
              <a:gd fmla="val 49996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/>
          <p:nvPr>
            <p:ph type="title"/>
          </p:nvPr>
        </p:nvSpPr>
        <p:spPr>
          <a:xfrm>
            <a:off x="0" y="1233175"/>
            <a:ext cx="4582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 - Lounge Lizards</a:t>
            </a:r>
            <a:endParaRPr/>
          </a:p>
        </p:txBody>
      </p:sp>
      <p:sp>
        <p:nvSpPr>
          <p:cNvPr id="298" name="Google Shape;298;p3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18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01</a:t>
            </a:r>
            <a:r>
              <a:rPr b="1" lang="en"/>
              <a:t>:41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Me[N]ta∭ca</a:t>
            </a:r>
            <a:r>
              <a:rPr b="1" lang="en" sz="1400"/>
              <a:t> </a:t>
            </a:r>
            <a:r>
              <a:rPr lang="en" sz="1400"/>
              <a:t>(Cambridge)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Monitor lizards are sitting around a television screen.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lizard can see the TV if it is taller than all the lizards on the straight line to the television.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many lizards can see the screen at once if we remove an optimal subset?</a:t>
            </a:r>
            <a:endParaRPr/>
          </a:p>
        </p:txBody>
      </p:sp>
      <p:pic>
        <p:nvPicPr>
          <p:cNvPr descr="artwork.jpg" id="300" name="Google Shape;3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450" y="226975"/>
            <a:ext cx="2245100" cy="1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Patience algorithm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Common divisors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Geometry</a:t>
            </a:r>
            <a:endParaRPr sz="1400"/>
          </a:p>
        </p:txBody>
      </p:sp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 b="30405" l="20510" r="35997" t="0"/>
          <a:stretch/>
        </p:blipFill>
        <p:spPr>
          <a:xfrm flipH="1">
            <a:off x="1399100" y="2812000"/>
            <a:ext cx="168900" cy="1689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40"/>
          <p:cNvPicPr preferRelativeResize="0"/>
          <p:nvPr/>
        </p:nvPicPr>
        <p:blipFill rotWithShape="1">
          <a:blip r:embed="rId4">
            <a:alphaModFix/>
          </a:blip>
          <a:srcRect b="0" l="12634" r="24849" t="0"/>
          <a:stretch/>
        </p:blipFill>
        <p:spPr>
          <a:xfrm flipH="1">
            <a:off x="1727827" y="2767600"/>
            <a:ext cx="257700" cy="2577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8" name="Google Shape;308;p40"/>
          <p:cNvPicPr preferRelativeResize="0"/>
          <p:nvPr/>
        </p:nvPicPr>
        <p:blipFill rotWithShape="1">
          <a:blip r:embed="rId5">
            <a:alphaModFix/>
          </a:blip>
          <a:srcRect b="69449" l="60610" r="25718" t="9793"/>
          <a:stretch/>
        </p:blipFill>
        <p:spPr>
          <a:xfrm>
            <a:off x="686375" y="2846800"/>
            <a:ext cx="102000" cy="1020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9" name="Google Shape;309;p40"/>
          <p:cNvPicPr preferRelativeResize="0"/>
          <p:nvPr/>
        </p:nvPicPr>
        <p:blipFill rotWithShape="1">
          <a:blip r:embed="rId6">
            <a:alphaModFix/>
          </a:blip>
          <a:srcRect b="57816" l="22714" r="64630" t="23194"/>
          <a:stretch/>
        </p:blipFill>
        <p:spPr>
          <a:xfrm>
            <a:off x="2161925" y="2828100"/>
            <a:ext cx="136800" cy="1368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0" name="Google Shape;310;p40"/>
          <p:cNvPicPr preferRelativeResize="0"/>
          <p:nvPr/>
        </p:nvPicPr>
        <p:blipFill rotWithShape="1">
          <a:blip r:embed="rId7">
            <a:alphaModFix/>
          </a:blip>
          <a:srcRect b="57616" l="17130" r="54964" t="0"/>
          <a:stretch/>
        </p:blipFill>
        <p:spPr>
          <a:xfrm>
            <a:off x="941950" y="2727275"/>
            <a:ext cx="337200" cy="3372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4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Lounge Lizards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p4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13" name="Google Shape;313;p4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14" name="Google Shape;314;p4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Save lizard positions as vectors relative to the television.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lizards </a:t>
            </a:r>
            <a:r>
              <a:rPr b="1" lang="en" sz="1400"/>
              <a:t>i </a:t>
            </a:r>
            <a:r>
              <a:rPr lang="en" sz="1400"/>
              <a:t>and </a:t>
            </a:r>
            <a:r>
              <a:rPr b="1" lang="en" sz="1400"/>
              <a:t>j</a:t>
            </a:r>
            <a:r>
              <a:rPr lang="en" sz="1400"/>
              <a:t> intersect iff </a:t>
            </a:r>
            <a:r>
              <a:rPr b="1" lang="en" sz="1400"/>
              <a:t>d[i] * t </a:t>
            </a:r>
            <a:r>
              <a:rPr lang="en" sz="1400"/>
              <a:t>= </a:t>
            </a:r>
            <a:r>
              <a:rPr b="1" lang="en" sz="1400"/>
              <a:t>d[j] </a:t>
            </a:r>
            <a:r>
              <a:rPr lang="en" sz="1400"/>
              <a:t>for some </a:t>
            </a:r>
            <a:r>
              <a:rPr b="1" lang="en" sz="1400"/>
              <a:t>t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Canonicalise every vector by taking the GCD of its </a:t>
            </a:r>
            <a:r>
              <a:rPr b="1" lang="en"/>
              <a:t>x</a:t>
            </a:r>
            <a:r>
              <a:rPr lang="en"/>
              <a:t> and </a:t>
            </a:r>
            <a:r>
              <a:rPr b="1" lang="en"/>
              <a:t>y</a:t>
            </a:r>
            <a:r>
              <a:rPr lang="en"/>
              <a:t>, dividing through, and saving that part as its “length”.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(6, 12) becomes (1,2)*2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(-9, -6) becomes (-3,-2)*3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Group lizards by direction. Sort each group by GCD as a proxy for distance.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answer for any one group of lizards is its Longest Increasing Subsequence. Patience sorting is fast and easy to implement.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O(NlogN) dynamic programming </a:t>
            </a:r>
            <a:r>
              <a:rPr lang="en"/>
              <a:t>is also fast enough.</a:t>
            </a:r>
            <a:endParaRPr sz="1400"/>
          </a:p>
        </p:txBody>
      </p:sp>
      <p:sp>
        <p:nvSpPr>
          <p:cNvPr id="315" name="Google Shape;315;p40"/>
          <p:cNvSpPr/>
          <p:nvPr/>
        </p:nvSpPr>
        <p:spPr>
          <a:xfrm>
            <a:off x="550775" y="4219625"/>
            <a:ext cx="373200" cy="426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0"/>
          <p:cNvSpPr/>
          <p:nvPr/>
        </p:nvSpPr>
        <p:spPr>
          <a:xfrm>
            <a:off x="923975" y="3171375"/>
            <a:ext cx="373200" cy="147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0"/>
          <p:cNvSpPr/>
          <p:nvPr/>
        </p:nvSpPr>
        <p:spPr>
          <a:xfrm>
            <a:off x="1297175" y="3962000"/>
            <a:ext cx="373200" cy="6840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0"/>
          <p:cNvSpPr/>
          <p:nvPr/>
        </p:nvSpPr>
        <p:spPr>
          <a:xfrm>
            <a:off x="1670375" y="3366825"/>
            <a:ext cx="373200" cy="12789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0"/>
          <p:cNvSpPr/>
          <p:nvPr/>
        </p:nvSpPr>
        <p:spPr>
          <a:xfrm>
            <a:off x="2043575" y="4050650"/>
            <a:ext cx="373200" cy="595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0" name="Google Shape;320;p40"/>
          <p:cNvCxnSpPr>
            <a:stCxn id="315" idx="0"/>
            <a:endCxn id="316" idx="0"/>
          </p:cNvCxnSpPr>
          <p:nvPr/>
        </p:nvCxnSpPr>
        <p:spPr>
          <a:xfrm flipH="1" rot="10800000">
            <a:off x="737375" y="3171425"/>
            <a:ext cx="373200" cy="104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1" name="Google Shape;321;p40"/>
          <p:cNvCxnSpPr>
            <a:endCxn id="317" idx="0"/>
          </p:cNvCxnSpPr>
          <p:nvPr/>
        </p:nvCxnSpPr>
        <p:spPr>
          <a:xfrm flipH="1" rot="10800000">
            <a:off x="737375" y="3962000"/>
            <a:ext cx="746400" cy="25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2" name="Google Shape;322;p40"/>
          <p:cNvCxnSpPr>
            <a:stCxn id="317" idx="0"/>
            <a:endCxn id="318" idx="0"/>
          </p:cNvCxnSpPr>
          <p:nvPr/>
        </p:nvCxnSpPr>
        <p:spPr>
          <a:xfrm flipH="1" rot="10800000">
            <a:off x="1483775" y="3366800"/>
            <a:ext cx="373200" cy="59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3" name="Google Shape;323;p40"/>
          <p:cNvCxnSpPr>
            <a:stCxn id="315" idx="0"/>
            <a:endCxn id="319" idx="0"/>
          </p:cNvCxnSpPr>
          <p:nvPr/>
        </p:nvCxnSpPr>
        <p:spPr>
          <a:xfrm flipH="1" rot="10800000">
            <a:off x="737375" y="4050725"/>
            <a:ext cx="1492800" cy="16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hand holding cup of light-colored tea with lemon slices floating in it" id="328" name="Google Shape;328;p41"/>
          <p:cNvPicPr preferRelativeResize="0"/>
          <p:nvPr/>
        </p:nvPicPr>
        <p:blipFill rotWithShape="1">
          <a:blip r:embed="rId3">
            <a:alphaModFix/>
          </a:blip>
          <a:srcRect b="38539" l="0" r="28825" t="21892"/>
          <a:stretch/>
        </p:blipFill>
        <p:spPr>
          <a:xfrm>
            <a:off x="433825" y="359800"/>
            <a:ext cx="3795004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ch of dark blue grapes on a vine" id="329" name="Google Shape;329;p41"/>
          <p:cNvPicPr preferRelativeResize="0"/>
          <p:nvPr/>
        </p:nvPicPr>
        <p:blipFill rotWithShape="1">
          <a:blip r:embed="rId4">
            <a:alphaModFix/>
          </a:blip>
          <a:srcRect b="37538" l="0" r="0" t="12214"/>
          <a:stretch/>
        </p:blipFill>
        <p:spPr>
          <a:xfrm>
            <a:off x="433775" y="1886650"/>
            <a:ext cx="3795002" cy="285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head shot of wooden table with cast iron pan and various spices on it" id="330" name="Google Shape;330;p41"/>
          <p:cNvPicPr preferRelativeResize="0"/>
          <p:nvPr/>
        </p:nvPicPr>
        <p:blipFill rotWithShape="1">
          <a:blip r:embed="rId5">
            <a:alphaModFix/>
          </a:blip>
          <a:srcRect b="3846" l="35811" r="34812" t="5210"/>
          <a:stretch/>
        </p:blipFill>
        <p:spPr>
          <a:xfrm>
            <a:off x="4356064" y="359800"/>
            <a:ext cx="2146499" cy="439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onion sliced in half. Peppercorns in foreground. Parsley leaves in background." id="331" name="Google Shape;331;p41"/>
          <p:cNvPicPr preferRelativeResize="0"/>
          <p:nvPr/>
        </p:nvPicPr>
        <p:blipFill rotWithShape="1">
          <a:blip r:embed="rId6">
            <a:alphaModFix/>
          </a:blip>
          <a:srcRect b="3651" l="23477" r="45348" t="0"/>
          <a:stretch/>
        </p:blipFill>
        <p:spPr>
          <a:xfrm>
            <a:off x="6629825" y="359800"/>
            <a:ext cx="2146498" cy="4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 rotWithShape="1">
          <a:blip r:embed="rId7">
            <a:alphaModFix/>
          </a:blip>
          <a:srcRect b="0" l="15440" r="-15439" t="0"/>
          <a:stretch/>
        </p:blipFill>
        <p:spPr>
          <a:xfrm>
            <a:off x="4356275" y="359800"/>
            <a:ext cx="2537850" cy="4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/>
        </p:nvPicPr>
        <p:blipFill rotWithShape="1">
          <a:blip r:embed="rId8">
            <a:alphaModFix/>
          </a:blip>
          <a:srcRect b="31602" l="27978" r="16684" t="12494"/>
          <a:stretch/>
        </p:blipFill>
        <p:spPr>
          <a:xfrm>
            <a:off x="433825" y="1886650"/>
            <a:ext cx="3795000" cy="28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/>
          <p:cNvPicPr preferRelativeResize="0"/>
          <p:nvPr/>
        </p:nvPicPr>
        <p:blipFill rotWithShape="1">
          <a:blip r:embed="rId9">
            <a:alphaModFix/>
          </a:blip>
          <a:srcRect b="45582" l="-1962" r="52774" t="27250"/>
          <a:stretch/>
        </p:blipFill>
        <p:spPr>
          <a:xfrm>
            <a:off x="433825" y="359800"/>
            <a:ext cx="3794998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/>
          <p:cNvPicPr preferRelativeResize="0"/>
          <p:nvPr/>
        </p:nvPicPr>
        <p:blipFill rotWithShape="1">
          <a:blip r:embed="rId10">
            <a:alphaModFix/>
          </a:blip>
          <a:srcRect b="14566" l="26927" r="45141" t="0"/>
          <a:stretch/>
        </p:blipFill>
        <p:spPr>
          <a:xfrm>
            <a:off x="6629825" y="359800"/>
            <a:ext cx="2146499" cy="4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Solutions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 txBox="1"/>
          <p:nvPr>
            <p:ph type="title"/>
          </p:nvPr>
        </p:nvSpPr>
        <p:spPr>
          <a:xfrm>
            <a:off x="0" y="1258525"/>
            <a:ext cx="914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Questions?</a:t>
            </a:r>
            <a:endParaRPr sz="9600"/>
          </a:p>
        </p:txBody>
      </p:sp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comments?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/>
          <p:nvPr/>
        </p:nvSpPr>
        <p:spPr>
          <a:xfrm>
            <a:off x="0" y="2170475"/>
            <a:ext cx="9144000" cy="116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3"/>
          <p:cNvSpPr txBox="1"/>
          <p:nvPr>
            <p:ph idx="4294967295" type="subTitle"/>
          </p:nvPr>
        </p:nvSpPr>
        <p:spPr>
          <a:xfrm>
            <a:off x="494950" y="2789125"/>
            <a:ext cx="8117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http://domjudge.bath.ac.uk/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8" name="Google Shape;348;p4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Standings</a:t>
            </a:r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741" y="828525"/>
            <a:ext cx="31405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Alien Sunset</a:t>
            </a:r>
            <a:endParaRPr/>
          </a:p>
        </p:txBody>
      </p:sp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102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</a:t>
            </a:r>
            <a:r>
              <a:rPr b="1" lang="en"/>
              <a:t>:26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Tractor_Specialists</a:t>
            </a:r>
            <a:r>
              <a:rPr b="1" lang="en" sz="1400"/>
              <a:t> </a:t>
            </a:r>
            <a:r>
              <a:rPr lang="en" sz="1400"/>
              <a:t>(Oxford)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sp>
        <p:nvSpPr>
          <p:cNvPr id="88" name="Google Shape;88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number of planets, each with varying sunrise and sunset and different length days.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Identify the earliest time all of the planets are in darkness.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it takes too long, output impossible.</a:t>
            </a:r>
            <a:endParaRPr sz="1400"/>
          </a:p>
        </p:txBody>
      </p:sp>
      <p:pic>
        <p:nvPicPr>
          <p:cNvPr descr="artwork.png"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306" y="106600"/>
            <a:ext cx="2300138" cy="18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LCM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Intervals</a:t>
            </a:r>
            <a:endParaRPr sz="1400"/>
          </a:p>
        </p:txBody>
      </p:sp>
      <p:sp>
        <p:nvSpPr>
          <p:cNvPr id="95" name="Google Shape;95;p1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Alien Sunset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" name="Google Shape;96;p1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97" name="Google Shape;97;p1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98" name="Google Shape;98;p17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longest day length, multiply by 1825, and iterate through every hour up to there starting from 1.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each planet, is the hour chosen in their nighttime?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If yes, we have a solution</a:t>
            </a:r>
            <a:r>
              <a:rPr lang="en"/>
              <a:t>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Ot</a:t>
            </a:r>
            <a:r>
              <a:rPr lang="en" sz="1400"/>
              <a:t>herwise, try the next hour.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we reach the end of the timespan, “impossible”.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O(Hours * Planets).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work.png"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9213" y="132950"/>
            <a:ext cx="2638049" cy="18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type="title"/>
          </p:nvPr>
        </p:nvSpPr>
        <p:spPr>
          <a:xfrm>
            <a:off x="-67525" y="1233175"/>
            <a:ext cx="4670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 - Break Biscuits</a:t>
            </a:r>
            <a:endParaRPr/>
          </a:p>
        </p:txBody>
      </p:sp>
      <p:sp>
        <p:nvSpPr>
          <p:cNvPr id="105" name="Google Shape;105;p18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23 </a:t>
            </a:r>
            <a:r>
              <a:rPr lang="en"/>
              <a:t>correct • solved at: </a:t>
            </a:r>
            <a:r>
              <a:rPr b="1" lang="en"/>
              <a:t>00:36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AibohphobiA </a:t>
            </a:r>
            <a:r>
              <a:rPr lang="en" sz="1400"/>
              <a:t>(Edinburgh)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given irregularly-shaped biscuit will be dunked into an infinitely deep, straight-sided mug.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wide does this infinite mug need to be to accommodate the biscuit?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711575" y="2419800"/>
            <a:ext cx="1749600" cy="256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Convex hull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Rotating calipers</a:t>
            </a:r>
            <a:endParaRPr sz="1400"/>
          </a:p>
        </p:txBody>
      </p:sp>
      <p:sp>
        <p:nvSpPr>
          <p:cNvPr id="113" name="Google Shape;113;p19"/>
          <p:cNvSpPr/>
          <p:nvPr/>
        </p:nvSpPr>
        <p:spPr>
          <a:xfrm rot="255462">
            <a:off x="660184" y="2601035"/>
            <a:ext cx="1809199" cy="2086522"/>
          </a:xfrm>
          <a:custGeom>
            <a:rect b="b" l="l" r="r" t="t"/>
            <a:pathLst>
              <a:path extrusionOk="0" h="158474" w="137411">
                <a:moveTo>
                  <a:pt x="0" y="21565"/>
                </a:moveTo>
                <a:lnTo>
                  <a:pt x="56670" y="0"/>
                </a:lnTo>
                <a:lnTo>
                  <a:pt x="137411" y="87763"/>
                </a:lnTo>
                <a:lnTo>
                  <a:pt x="136408" y="147441"/>
                </a:lnTo>
                <a:lnTo>
                  <a:pt x="95285" y="156468"/>
                </a:lnTo>
                <a:lnTo>
                  <a:pt x="10532" y="158474"/>
                </a:lnTo>
                <a:close/>
              </a:path>
            </a:pathLst>
          </a:custGeom>
          <a:solidFill>
            <a:srgbClr val="666666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Google Shape;114;p1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Break Biscuits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5" name="Google Shape;115;p1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16" name="Google Shape;116;p1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17" name="Google Shape;117;p1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If the mug is just large enough to contain the biscuit, the biscuit can’t rotate once it’s inside. At least 3 of its vertices must touch the side of the mug.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Find the convex hull of the biscuit using, for example, Andrew’s monotone chain algorithm.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Iterate over the edges of the biscuit. Keep track of the “farthest vertex” from the current edge. The answer is the smallest such distance among all edges.</a:t>
            </a:r>
            <a:endParaRPr sz="1400"/>
          </a:p>
        </p:txBody>
      </p:sp>
      <p:sp>
        <p:nvSpPr>
          <p:cNvPr id="118" name="Google Shape;118;p19"/>
          <p:cNvSpPr/>
          <p:nvPr/>
        </p:nvSpPr>
        <p:spPr>
          <a:xfrm>
            <a:off x="709050" y="2586450"/>
            <a:ext cx="1752175" cy="2084625"/>
          </a:xfrm>
          <a:custGeom>
            <a:rect b="b" l="l" r="r" t="t"/>
            <a:pathLst>
              <a:path extrusionOk="0" h="83385" w="70087">
                <a:moveTo>
                  <a:pt x="421" y="9075"/>
                </a:moveTo>
                <a:lnTo>
                  <a:pt x="31554" y="0"/>
                </a:lnTo>
                <a:lnTo>
                  <a:pt x="70087" y="48154"/>
                </a:lnTo>
                <a:lnTo>
                  <a:pt x="67700" y="80288"/>
                </a:lnTo>
                <a:lnTo>
                  <a:pt x="64379" y="50960"/>
                </a:lnTo>
                <a:lnTo>
                  <a:pt x="45222" y="83385"/>
                </a:lnTo>
                <a:lnTo>
                  <a:pt x="0" y="82924"/>
                </a:lnTo>
                <a:lnTo>
                  <a:pt x="43230" y="49601"/>
                </a:lnTo>
                <a:lnTo>
                  <a:pt x="3152" y="44657"/>
                </a:lnTo>
                <a:lnTo>
                  <a:pt x="22510" y="20796"/>
                </a:lnTo>
                <a:lnTo>
                  <a:pt x="37367" y="28000"/>
                </a:lnTo>
                <a:lnTo>
                  <a:pt x="22802" y="13562"/>
                </a:lnTo>
                <a:lnTo>
                  <a:pt x="7460" y="28403"/>
                </a:lnTo>
                <a:close/>
              </a:path>
            </a:pathLst>
          </a:custGeom>
          <a:solidFill>
            <a:srgbClr val="D9D9D9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work.png"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318" y="87925"/>
            <a:ext cx="2355539" cy="18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 - Cued In</a:t>
            </a:r>
            <a:endParaRPr/>
          </a:p>
        </p:txBody>
      </p:sp>
      <p:sp>
        <p:nvSpPr>
          <p:cNvPr id="125" name="Google Shape;125;p2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162 </a:t>
            </a:r>
            <a:r>
              <a:rPr lang="en"/>
              <a:t>correct • solved at: </a:t>
            </a:r>
            <a:r>
              <a:rPr b="1" lang="en"/>
              <a:t>00:07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AKSLOP-7991 </a:t>
            </a:r>
            <a:r>
              <a:rPr lang="en" sz="1400"/>
              <a:t>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 b="1"/>
          </a:p>
        </p:txBody>
      </p:sp>
      <p:sp>
        <p:nvSpPr>
          <p:cNvPr id="126" name="Google Shape;126;p20"/>
          <p:cNvSpPr txBox="1"/>
          <p:nvPr>
            <p:ph idx="2" type="body"/>
          </p:nvPr>
        </p:nvSpPr>
        <p:spPr>
          <a:xfrm>
            <a:off x="4683725" y="468425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Various coloured balls are on the snooker table. The value of each ball is given.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Balls must be potted in alternating red:colour:red:colour order until no reds are left.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Work out the maximum remaining score if all balls are potted.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String matching</a:t>
            </a:r>
            <a:endParaRPr sz="1400"/>
          </a:p>
        </p:txBody>
      </p:sp>
      <p:sp>
        <p:nvSpPr>
          <p:cNvPr id="132" name="Google Shape;132;p2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Cued In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" name="Google Shape;133;p2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34" name="Google Shape;134;p2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35" name="Google Shape;135;p2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must pot reds with colours.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in the colour of each ball, determine its value.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 gain the maximum score, pot each red with the highest value colour (C</a:t>
            </a:r>
            <a:r>
              <a:rPr baseline="-25000" lang="en" sz="1400"/>
              <a:t>max</a:t>
            </a:r>
            <a:r>
              <a:rPr lang="en" sz="1400"/>
              <a:t>). We then pot the remaining colours.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 each red has a value of 1, if the number of reds is R and the sum of the colours is S the maximum is:</a:t>
            </a:r>
            <a:endParaRPr sz="1400"/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R(1+C</a:t>
            </a:r>
            <a:r>
              <a:rPr baseline="-25000" lang="en" sz="1400"/>
              <a:t>max</a:t>
            </a:r>
            <a:r>
              <a:rPr lang="en" sz="1400"/>
              <a:t>) + S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Special case: 100% of the balls are red</a:t>
            </a: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